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9" r:id="rId8"/>
    <p:sldId id="266" r:id="rId9"/>
    <p:sldId id="267" r:id="rId10"/>
    <p:sldId id="264" r:id="rId11"/>
    <p:sldId id="265" r:id="rId12"/>
    <p:sldId id="270" r:id="rId13"/>
    <p:sldId id="271" r:id="rId14"/>
    <p:sldId id="272" r:id="rId15"/>
    <p:sldId id="273" r:id="rId16"/>
    <p:sldId id="274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0569" autoAdjust="0"/>
  </p:normalViewPr>
  <p:slideViewPr>
    <p:cSldViewPr>
      <p:cViewPr varScale="1">
        <p:scale>
          <a:sx n="66" d="100"/>
          <a:sy n="66" d="100"/>
        </p:scale>
        <p:origin x="-132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357290" y="3887801"/>
            <a:ext cx="7358063" cy="2277503"/>
          </a:xfrm>
        </p:spPr>
        <p:txBody>
          <a:bodyPr/>
          <a:lstStyle/>
          <a:p>
            <a:r>
              <a:rPr lang="ru-RU" sz="2400" b="1" i="1" dirty="0"/>
              <a:t>Из опыта работы:</a:t>
            </a:r>
            <a:br>
              <a:rPr lang="ru-RU" sz="2400" b="1" i="1" dirty="0"/>
            </a:br>
            <a:r>
              <a:rPr lang="ru-RU" sz="2800" b="1" i="1" dirty="0"/>
              <a:t>«Роль воспитателя и младшего воспитателя в привитии интереса к простейшим трудовым действиям у детей младшего дошкольного возраста</a:t>
            </a:r>
            <a:r>
              <a:rPr lang="ru-RU" sz="2800" b="1" i="1" dirty="0" smtClean="0"/>
              <a:t>».</a:t>
            </a: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1400" b="1" i="1" dirty="0" smtClean="0"/>
              <a:t>Воспитатель младшей «А» группы: Яковлева Т.Ю.</a:t>
            </a:r>
            <a:br>
              <a:rPr lang="ru-RU" sz="1400" b="1" i="1" dirty="0" smtClean="0"/>
            </a:br>
            <a:r>
              <a:rPr lang="ru-RU" sz="1400" b="1" i="1" dirty="0" smtClean="0"/>
              <a:t>2018</a:t>
            </a:r>
            <a:r>
              <a:rPr lang="ru-RU" b="1" i="1" dirty="0"/>
              <a:t/>
            </a:r>
            <a:br>
              <a:rPr lang="ru-RU" b="1" i="1" dirty="0"/>
            </a:br>
            <a:endParaRPr lang="ru-RU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3" y="2075655"/>
            <a:ext cx="3506625" cy="3585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074172"/>
            <a:ext cx="3170237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8028">
            <a:off x="4977574" y="1859469"/>
            <a:ext cx="4060825" cy="401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2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122026"/>
            <a:ext cx="2682889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96952"/>
            <a:ext cx="3018353" cy="275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17" y="2368882"/>
            <a:ext cx="2730500" cy="3410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8858" y="6046950"/>
            <a:ext cx="8676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Формирование первичных представлений о труде взрослых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65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5616624"/>
          </a:xfrm>
        </p:spPr>
        <p:txBody>
          <a:bodyPr/>
          <a:lstStyle/>
          <a:p>
            <a:pPr marL="457200" indent="-457200" algn="l">
              <a:buFont typeface="Wingdings" pitchFamily="2" charset="2"/>
              <a:buChar char="Ø"/>
            </a:pP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u="sng" dirty="0" smtClean="0"/>
              <a:t>Основные </a:t>
            </a:r>
            <a:r>
              <a:rPr lang="ru-RU" sz="2800" b="1" u="sng" dirty="0"/>
              <a:t>нюансы: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400" b="1" dirty="0" smtClean="0"/>
              <a:t>- ситуативный характер</a:t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>- простота </a:t>
            </a:r>
            <a:r>
              <a:rPr lang="ru-RU" sz="2400" b="1" dirty="0"/>
              <a:t>и понятность </a:t>
            </a:r>
            <a:r>
              <a:rPr lang="ru-RU" sz="2400" b="1" dirty="0" smtClean="0"/>
              <a:t>требований</a:t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>- поощрять </a:t>
            </a:r>
            <a:r>
              <a:rPr lang="ru-RU" sz="2400" b="1" dirty="0"/>
              <a:t>любые успехи, </a:t>
            </a:r>
            <a:r>
              <a:rPr lang="ru-RU" sz="2400" b="1" dirty="0" smtClean="0"/>
              <a:t>хвалить</a:t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>- объяснять </a:t>
            </a:r>
            <a:r>
              <a:rPr lang="ru-RU" sz="2400" b="1" dirty="0"/>
              <a:t>цели всех действий, анализировать </a:t>
            </a:r>
            <a:r>
              <a:rPr lang="ru-RU" sz="2400" b="1" dirty="0" smtClean="0"/>
              <a:t>результаты</a:t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>- индивидуальные поручения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1888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130425"/>
            <a:ext cx="8568952" cy="722511"/>
          </a:xfrm>
        </p:spPr>
        <p:txBody>
          <a:bodyPr/>
          <a:lstStyle/>
          <a:p>
            <a:r>
              <a:rPr lang="ru-RU" sz="2400" b="1" u="sng" dirty="0"/>
              <a:t>О</a:t>
            </a:r>
            <a:r>
              <a:rPr lang="ru-RU" sz="2400" b="1" u="sng" dirty="0" smtClean="0"/>
              <a:t>сновные </a:t>
            </a:r>
            <a:r>
              <a:rPr lang="ru-RU" sz="2400" b="1" u="sng" dirty="0"/>
              <a:t>методы трудового воспитания ребенка 3-4 лет: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2952328"/>
          </a:xfrm>
        </p:spPr>
        <p:txBody>
          <a:bodyPr/>
          <a:lstStyle/>
          <a:p>
            <a:pPr marL="342900" indent="-342900" algn="l">
              <a:buFont typeface="Wingdings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</a:rPr>
              <a:t>показ действия на личном примере, объяснения; 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</a:rPr>
              <a:t>наблюдения; 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</a:rPr>
              <a:t>игровой процесс (различные упражнения); 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</a:rPr>
              <a:t>чтение литературных произведений «</a:t>
            </a:r>
            <a:r>
              <a:rPr lang="ru-RU" sz="2400" b="1" dirty="0" err="1">
                <a:solidFill>
                  <a:schemeClr val="tx1"/>
                </a:solidFill>
              </a:rPr>
              <a:t>Мойдодыр</a:t>
            </a:r>
            <a:r>
              <a:rPr lang="ru-RU" sz="2400" b="1" dirty="0">
                <a:solidFill>
                  <a:schemeClr val="tx1"/>
                </a:solidFill>
              </a:rPr>
              <a:t>» и т. п.</a:t>
            </a:r>
          </a:p>
          <a:p>
            <a:pPr marL="342900" indent="-342900">
              <a:buFont typeface="Wingdings" pitchFamily="2" charset="2"/>
              <a:buChar char="Ø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0060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396044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0" y="2348880"/>
            <a:ext cx="40324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400" b="1" dirty="0" smtClean="0"/>
              <a:t>Взаимосвязь</a:t>
            </a:r>
          </a:p>
          <a:p>
            <a:pPr marL="342900" indent="-342900">
              <a:buFont typeface="Wingdings" pitchFamily="2" charset="2"/>
              <a:buChar char="Ø"/>
            </a:pPr>
            <a:endParaRPr lang="ru-RU" sz="2400" b="1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 smtClean="0"/>
              <a:t>Взаимопонимание</a:t>
            </a:r>
          </a:p>
          <a:p>
            <a:pPr marL="342900" indent="-342900">
              <a:buFont typeface="Wingdings" pitchFamily="2" charset="2"/>
              <a:buChar char="Ø"/>
            </a:pPr>
            <a:endParaRPr lang="ru-RU" sz="2400" b="1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 smtClean="0"/>
              <a:t>Взаимопомощь</a:t>
            </a:r>
          </a:p>
          <a:p>
            <a:pPr marL="342900" indent="-342900">
              <a:buFont typeface="Wingdings" pitchFamily="2" charset="2"/>
              <a:buChar char="Ø"/>
            </a:pPr>
            <a:endParaRPr lang="ru-RU" sz="2400" b="1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 smtClean="0"/>
              <a:t>Взаимовыручка</a:t>
            </a:r>
          </a:p>
          <a:p>
            <a:pPr marL="342900" indent="-342900">
              <a:buFont typeface="Wingdings" pitchFamily="2" charset="2"/>
              <a:buChar char="Ø"/>
            </a:pPr>
            <a:endParaRPr lang="ru-RU" sz="2400" b="1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 smtClean="0"/>
              <a:t>Единство требований к детям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40284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916832"/>
            <a:ext cx="7772400" cy="864096"/>
          </a:xfrm>
        </p:spPr>
        <p:txBody>
          <a:bodyPr/>
          <a:lstStyle/>
          <a:p>
            <a:r>
              <a:rPr lang="ru-RU" sz="2400" b="1" dirty="0"/>
              <a:t>Литература:</a:t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2348880"/>
            <a:ext cx="8856984" cy="4248472"/>
          </a:xfrm>
        </p:spPr>
        <p:txBody>
          <a:bodyPr/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Бондаренко А. К. Любить труд на родной земле. — М.: Просвещение, 1987.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Буре Р. С. Нравственно-трудовое воспитание детей в детском саду — М.: Просвещение, 1987.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Комарова Т. С, </a:t>
            </a:r>
            <a:r>
              <a:rPr lang="ru-RU" sz="1800" b="1" dirty="0" err="1" smtClean="0">
                <a:solidFill>
                  <a:schemeClr val="tx1"/>
                </a:solidFill>
              </a:rPr>
              <a:t>Куцакова</a:t>
            </a:r>
            <a:r>
              <a:rPr lang="ru-RU" sz="1800" b="1" dirty="0" smtClean="0">
                <a:solidFill>
                  <a:schemeClr val="tx1"/>
                </a:solidFill>
              </a:rPr>
              <a:t> А. </a:t>
            </a:r>
            <a:r>
              <a:rPr lang="ru-RU" sz="1800" b="1" dirty="0" err="1" smtClean="0">
                <a:solidFill>
                  <a:schemeClr val="tx1"/>
                </a:solidFill>
              </a:rPr>
              <a:t>В.,Павлова</a:t>
            </a:r>
            <a:r>
              <a:rPr lang="ru-RU" sz="1800" b="1" dirty="0" smtClean="0">
                <a:solidFill>
                  <a:schemeClr val="tx1"/>
                </a:solidFill>
              </a:rPr>
              <a:t> А. Ю. Трудовое воспитание в детском саду. — М.: Мозаика — Синтез, 2005.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Методические рекомендации к программе воспитания и обучения в детском саду / Под ред. М. А. Васильевой, В. В. Гербовой, Т С. Комаровой. — М.: ИД «Воспитание дошкольника», 2008.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Интернет источники: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 http://gopsy.ru/semja/vospitanie-detej/trudovoe-vospitanie-v-detskom-sadu.html 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https://nsportal.ru/detskii-sad/vospitatelnaya-rabota/2016/04/06/metodicheskaya-model-trudovogo-vospitaniya-v-dou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https://xn--j1ahfl.xn--p1ai/library/rol_trudovogo_vospitaniya_v_rabote_vospitatelya_dou_081835.html</a:t>
            </a:r>
          </a:p>
          <a:p>
            <a:pPr algn="l"/>
            <a:endParaRPr lang="ru-RU" sz="1800" b="1" dirty="0" smtClean="0">
              <a:solidFill>
                <a:schemeClr val="tx1"/>
              </a:solidFill>
            </a:endParaRPr>
          </a:p>
          <a:p>
            <a:pPr algn="l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44767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364704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Спасибо за внимание!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6309320"/>
            <a:ext cx="5486400" cy="432048"/>
          </a:xfrm>
        </p:spPr>
        <p:txBody>
          <a:bodyPr/>
          <a:lstStyle/>
          <a:p>
            <a:pPr algn="ctr"/>
            <a:r>
              <a:rPr lang="ru-RU" sz="1600" i="1" dirty="0" smtClean="0"/>
              <a:t>Март 2018 год</a:t>
            </a:r>
            <a:endParaRPr lang="ru-RU" sz="1600" i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026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625" y="2000250"/>
            <a:ext cx="8229600" cy="1000125"/>
          </a:xfrm>
        </p:spPr>
        <p:txBody>
          <a:bodyPr/>
          <a:lstStyle/>
          <a:p>
            <a:r>
              <a:rPr lang="ru-RU" sz="3600" b="1" dirty="0" smtClean="0"/>
              <a:t>Цели и задачи трудового воспитания по ФГОС ДОО: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571500" y="3071813"/>
            <a:ext cx="8158163" cy="3482975"/>
          </a:xfrm>
        </p:spPr>
        <p:txBody>
          <a:bodyPr/>
          <a:lstStyle/>
          <a:p>
            <a:r>
              <a:rPr lang="ru-RU" sz="2400" b="1" dirty="0" smtClean="0"/>
              <a:t>формирование </a:t>
            </a:r>
            <a:r>
              <a:rPr lang="ru-RU" sz="2400" b="1" dirty="0"/>
              <a:t>положительного отношения детей к труду.</a:t>
            </a:r>
          </a:p>
          <a:p>
            <a:endParaRPr lang="ru-RU" sz="2000" dirty="0"/>
          </a:p>
          <a:p>
            <a:r>
              <a:rPr lang="ru-RU" sz="2000" b="1" dirty="0"/>
              <a:t>Задачи:</a:t>
            </a:r>
          </a:p>
          <a:p>
            <a:r>
              <a:rPr lang="ru-RU" sz="2000" b="1" dirty="0"/>
              <a:t>- развитие трудовой деятельности;</a:t>
            </a:r>
          </a:p>
          <a:p>
            <a:r>
              <a:rPr lang="ru-RU" sz="2000" b="1" dirty="0"/>
              <a:t>- воспитание </a:t>
            </a:r>
            <a:r>
              <a:rPr lang="ru-RU" sz="2000" b="1" dirty="0" smtClean="0"/>
              <a:t>ценностного </a:t>
            </a:r>
            <a:r>
              <a:rPr lang="ru-RU" sz="2000" b="1" dirty="0"/>
              <a:t>отношения к собственному труду, труду других людей и его результатам;</a:t>
            </a:r>
          </a:p>
          <a:p>
            <a:r>
              <a:rPr lang="ru-RU" sz="2000" b="1" dirty="0"/>
              <a:t>- формирование первичных представлений о труде взрослых, его роли в обществе и жизни каждого человека;</a:t>
            </a:r>
          </a:p>
          <a:p>
            <a:endParaRPr 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1154112"/>
          </a:xfrm>
        </p:spPr>
        <p:txBody>
          <a:bodyPr/>
          <a:lstStyle/>
          <a:p>
            <a:r>
              <a:rPr lang="ru-RU" dirty="0"/>
              <a:t>Труд способен:</a:t>
            </a:r>
            <a:br>
              <a:rPr lang="ru-RU" dirty="0"/>
            </a:br>
            <a:endParaRPr lang="ru-RU" dirty="0" smtClean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500063" y="1714500"/>
            <a:ext cx="6143625" cy="4954588"/>
          </a:xfrm>
        </p:spPr>
        <p:txBody>
          <a:bodyPr/>
          <a:lstStyle/>
          <a:p>
            <a:r>
              <a:rPr lang="ru-RU" sz="1800" b="1" dirty="0" smtClean="0"/>
              <a:t>укрепить </a:t>
            </a:r>
            <a:r>
              <a:rPr lang="ru-RU" sz="1800" b="1" dirty="0"/>
              <a:t>физические качества; </a:t>
            </a:r>
          </a:p>
          <a:p>
            <a:endParaRPr lang="ru-RU" sz="1800" b="1" dirty="0"/>
          </a:p>
          <a:p>
            <a:r>
              <a:rPr lang="ru-RU" sz="1800" b="1" dirty="0"/>
              <a:t>развить умственные способности; повлиять на мышление, так как есть необходимость сравнивания, сопоставления предметов и т. д.; </a:t>
            </a:r>
          </a:p>
          <a:p>
            <a:r>
              <a:rPr lang="ru-RU" sz="1800" b="1" dirty="0"/>
              <a:t>развить самостоятельность, ответственный подход, инициативу</a:t>
            </a:r>
            <a:r>
              <a:rPr lang="ru-RU" sz="1800" b="1" dirty="0" smtClean="0"/>
              <a:t>;</a:t>
            </a:r>
          </a:p>
          <a:p>
            <a:endParaRPr lang="ru-RU" sz="1400" dirty="0"/>
          </a:p>
          <a:p>
            <a:endParaRPr lang="ru-RU" sz="14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33056"/>
            <a:ext cx="160337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092" y="3933056"/>
            <a:ext cx="1841500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937527"/>
            <a:ext cx="1957387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96" y="2279476"/>
            <a:ext cx="3982914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26096"/>
            <a:ext cx="2366317" cy="4099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3707904" y="3573016"/>
            <a:ext cx="1656184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 rot="10800000">
            <a:off x="3784608" y="4689140"/>
            <a:ext cx="1578342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67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Формирование</a:t>
            </a:r>
            <a:r>
              <a:rPr lang="ru-RU" b="1" smtClean="0"/>
              <a:t> </a:t>
            </a:r>
            <a:r>
              <a:rPr lang="ru-RU" b="1" dirty="0"/>
              <a:t>трудовой деятельности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2060849"/>
            <a:ext cx="4040188" cy="288032"/>
          </a:xfrm>
        </p:spPr>
        <p:txBody>
          <a:bodyPr/>
          <a:lstStyle/>
          <a:p>
            <a:r>
              <a:rPr lang="ru-RU" sz="1800" dirty="0"/>
              <a:t>Обязанности воспитателя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390553"/>
              </p:ext>
            </p:extLst>
          </p:nvPr>
        </p:nvGraphicFramePr>
        <p:xfrm>
          <a:off x="323528" y="2348880"/>
          <a:ext cx="4032448" cy="4352503"/>
        </p:xfrm>
        <a:graphic>
          <a:graphicData uri="http://schemas.openxmlformats.org/drawingml/2006/table">
            <a:tbl>
              <a:tblPr firstRow="1" firstCol="1" bandRow="1"/>
              <a:tblGrid>
                <a:gridCol w="4032448"/>
              </a:tblGrid>
              <a:tr h="13552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 Добиваться формирования необходимых предпосылок трудовой деятельности.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Формирование, необходимые для данного возраста, трудовых навыков, положительного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отношения к труду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9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 Формирует у детей знания о труде взрослых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 Организует труд дошкольников, учитывая потребности и возможности каждого ребёнка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4. Осуществляет контроль и руководит трудовой деятельностью детей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04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5. Подбирает необходимое оборудование для труда, расставляет его с учётом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педагогической </a:t>
                      </a:r>
                      <a:r>
                        <a:rPr lang="ru-RU" sz="1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целенаправленности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3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6. Содействует созданию в группе трудовой атмосферы </a:t>
                      </a:r>
                      <a:endParaRPr kumimoji="0" lang="ru-RU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2204863"/>
            <a:ext cx="4041775" cy="144017"/>
          </a:xfrm>
        </p:spPr>
        <p:txBody>
          <a:bodyPr/>
          <a:lstStyle/>
          <a:p>
            <a:r>
              <a:rPr lang="ru-RU" sz="1800" dirty="0"/>
              <a:t>Обязанности младшего воспитателя</a:t>
            </a: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673710023"/>
              </p:ext>
            </p:extLst>
          </p:nvPr>
        </p:nvGraphicFramePr>
        <p:xfrm>
          <a:off x="4716016" y="2492897"/>
          <a:ext cx="3960440" cy="4036059"/>
        </p:xfrm>
        <a:graphic>
          <a:graphicData uri="http://schemas.openxmlformats.org/drawingml/2006/table">
            <a:tbl>
              <a:tblPr firstRow="1" firstCol="1" bandRow="1"/>
              <a:tblGrid>
                <a:gridCol w="3960440"/>
              </a:tblGrid>
              <a:tr h="11521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 Совместно с воспитателем и под его руководством формирует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необходимые для данного возраста трудовые навыки, положительное отношение к труду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2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 В сотрудничестве с воспитателем и под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его руководством осуществляет контроль и руководит дежурством детей по столовой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59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 Учитывая личные нужды и возможности каждого ребёнка, поручает трудовые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поручения, привлекает детей к совместному хозяйственно-бытовому труду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9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632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7327" y="2490671"/>
            <a:ext cx="4608514" cy="397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188059"/>
            <a:ext cx="2892030" cy="3064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751876"/>
            <a:ext cx="2697325" cy="306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10800000" flipV="1">
            <a:off x="611560" y="5835143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Формирование умений, необходимых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при дежурстве по столовой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58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88840"/>
            <a:ext cx="3240360" cy="2556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7" y="2462957"/>
            <a:ext cx="4164013" cy="416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61" y="2649322"/>
            <a:ext cx="3243263" cy="338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6165304"/>
            <a:ext cx="6768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Труд в природе и в уголке природы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13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77424"/>
            <a:ext cx="282564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96694"/>
            <a:ext cx="309634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222" y="4468812"/>
            <a:ext cx="3756025" cy="212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3823" y="6228020"/>
            <a:ext cx="2563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Труд в природе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23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52" y="1844824"/>
            <a:ext cx="3312368" cy="279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44824"/>
            <a:ext cx="3416424" cy="279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47" y="3933056"/>
            <a:ext cx="325596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6257078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Самообслуживание и хозяйственно-бытовой труд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46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иц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2</Template>
  <TotalTime>1012</TotalTime>
  <Words>441</Words>
  <Application>Microsoft Office PowerPoint</Application>
  <PresentationFormat>Экран (4:3)</PresentationFormat>
  <Paragraphs>65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лица</vt:lpstr>
      <vt:lpstr>Из опыта работы: «Роль воспитателя и младшего воспитателя в привитии интереса к простейшим трудовым действиям у детей младшего дошкольного возраста».  Воспитатель младшей «А» группы: Яковлева Т.Ю. 2018 </vt:lpstr>
      <vt:lpstr>Цели и задачи трудового воспитания по ФГОС ДОО:</vt:lpstr>
      <vt:lpstr>Труд способен: </vt:lpstr>
      <vt:lpstr>Презентация PowerPoint</vt:lpstr>
      <vt:lpstr>Формирование трудовой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Основные нюансы:   - ситуативный характер  - простота и понятность требований  - поощрять любые успехи, хвалить  - объяснять цели всех действий, анализировать результаты  - индивидуальные поручения </vt:lpstr>
      <vt:lpstr>Основные методы трудового воспитания ребенка 3-4 лет: </vt:lpstr>
      <vt:lpstr>Презентация PowerPoint</vt:lpstr>
      <vt:lpstr>Литература: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jul</dc:creator>
  <cp:lastModifiedBy>пк</cp:lastModifiedBy>
  <cp:revision>34</cp:revision>
  <dcterms:created xsi:type="dcterms:W3CDTF">2016-05-11T09:30:30Z</dcterms:created>
  <dcterms:modified xsi:type="dcterms:W3CDTF">2018-02-27T14:34:41Z</dcterms:modified>
</cp:coreProperties>
</file>